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2" r:id="rId2"/>
    <p:sldId id="258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8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39A0E-625C-4E6E-AD5F-51F497E3CD9F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E8200-E88C-4B63-8AAC-628BFC5D9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949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D05C7E-3FDB-495F-BA1C-A1FDD0304B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36B960E-3443-4214-B94E-C1636FA439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17A3DB-C885-46A8-B749-73076C138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21AA-DB8D-4123-87C3-0BB2E702BBD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6ECFFF-AA91-4645-977E-0A9AE9577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24D054-5F7D-41EB-84C7-893EDDA5F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A379-6DDF-4CCF-B0B9-DEB9714E2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912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C90C4-401C-467B-8ADC-20391FBA9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F5C9BD7-476E-4A98-9C7B-9DF4AFC0D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63A5BE-6673-49DD-923A-B46C025C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21AA-DB8D-4123-87C3-0BB2E702BBD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697430-FB0A-420E-B7B0-54AB9A80F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96DF2E-2D72-4A97-B0CC-4E49C73C4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A379-6DDF-4CCF-B0B9-DEB9714E2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721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E176254-9F24-4E58-A989-4BC20EB4B7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F82CCD1-27E4-4B46-AF8B-7C87710227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583A4E-DBE3-4943-B3C6-CCE18BA65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21AA-DB8D-4123-87C3-0BB2E702BBD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514873-9C00-4BCC-9CFA-9B45860FD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D4D1F2-D716-4122-87E5-00C82072A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A379-6DDF-4CCF-B0B9-DEB9714E2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257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F2D56D-D469-4214-ACED-933926C5B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214D88-DB41-442F-9E31-307B49D2D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02F779-DC78-4EDF-8101-FC788823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21AA-DB8D-4123-87C3-0BB2E702BBD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8DB4C6-3062-4862-99AD-4627E6DCC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E76F49-2F39-48D4-B811-8935C1669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A379-6DDF-4CCF-B0B9-DEB9714E2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433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1F049C-CE93-42CE-988E-5D68E18B2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DC328D4-92C2-4E0B-AC1B-25DA2A83B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06ADC7-CED4-49D1-A909-95A061F1F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21AA-DB8D-4123-87C3-0BB2E702BBD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9C7953-E467-4ED1-B056-C8EAAA257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52583E-0A7D-4F65-9909-9C929D1B6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A379-6DDF-4CCF-B0B9-DEB9714E2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68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0D6830-1583-4106-9A01-B5139B9E4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8BD76C-77DB-4175-A2BC-3A8768E3FD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350FD1-D3B5-423E-BB6D-A1B492D91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927162A-942C-475A-BF44-62D74D05C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21AA-DB8D-4123-87C3-0BB2E702BBD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B15083B-0B35-4864-854B-14E3ABF5D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53CA4BE-6F68-4407-901E-1BE14E97A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A379-6DDF-4CCF-B0B9-DEB9714E2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67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BB2DDD-C111-4718-8634-A9F4BB6A7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ED5676-83D1-4306-BCA9-2B9716BEB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4574055-1EBF-4884-A685-398505923D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24B276D-9F94-452D-AC3D-5FF108DDF9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4986DB3-0D8F-43A2-A245-75BDA2E85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2A2D56E-1B03-4F1C-AF5A-758359D7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21AA-DB8D-4123-87C3-0BB2E702BBD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53CB344-AF1B-47A0-A57B-A3E101C63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B749DD9-E1C4-41A6-8BD7-78735C77E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A379-6DDF-4CCF-B0B9-DEB9714E2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42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D13B2A-9642-40E0-B523-8F5C66FE8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1962949-6EA3-4F10-803A-367FD23E5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21AA-DB8D-4123-87C3-0BB2E702BBD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4FDB102-4457-4BFE-83E9-5A835654E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2F45B96-C700-4813-906C-10339FC16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A379-6DDF-4CCF-B0B9-DEB9714E2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303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27B6070-BE08-45BB-AF6B-7EBE22DA7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21AA-DB8D-4123-87C3-0BB2E702BBD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9502339-E6B1-4F69-91DD-5AAE80D8D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F50011D-1854-4DA2-9AC7-2EEB55049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A379-6DDF-4CCF-B0B9-DEB9714E2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93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B6C9EA-F6FB-411C-B608-38D3E4E80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F69F8B-57DF-4CE2-AA06-3BBC04706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6A3D5C-EB87-4BC0-BC8B-B5700E74E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3FCED9-849F-4F76-9217-93FE8BB13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21AA-DB8D-4123-87C3-0BB2E702BBD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FA139C4-8C25-4397-8E57-78C3BF835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1DD5B7-4A78-4312-ACA2-72D85FB05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A379-6DDF-4CCF-B0B9-DEB9714E2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778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DF5F27-B3ED-4CA3-A924-00D9832A6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C67FF7E-A71F-4F15-A954-F69CCC1582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212157-F187-4C33-A535-4BB5AB9EEB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12185D-C9E4-410B-B953-54DABA2C7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21AA-DB8D-4123-87C3-0BB2E702BBD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0004A0C-9D24-443A-BC4B-B8CC3B441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BFE34A-5CAD-4635-9E75-FB4351D2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A379-6DDF-4CCF-B0B9-DEB9714E2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169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5F0E5A-06CA-415D-99CE-DB36BA439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FF66433-398E-4E5F-BCAB-4ECA8717E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A45B47-887D-4CD8-B771-ADA2D2829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321AA-DB8D-4123-87C3-0BB2E702BBD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1813EC-64A8-445F-BE41-F46A5F5586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D0CB0A-1E64-4602-A6E9-4795BEB8D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1A379-6DDF-4CCF-B0B9-DEB9714E2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87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83AC4A-9093-4A98-80FC-ED232ECC8E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184928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br>
              <a:rPr lang="ru-RU" b="1" dirty="0"/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Технологии и инструменты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критериального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оценивания на уроках истории и обществознания при подготовке в ВПР и ГИА</a:t>
            </a:r>
          </a:p>
        </p:txBody>
      </p:sp>
    </p:spTree>
    <p:extLst>
      <p:ext uri="{BB962C8B-B14F-4D97-AF65-F5344CB8AC3E}">
        <p14:creationId xmlns:p14="http://schemas.microsoft.com/office/powerpoint/2010/main" val="2410980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EDD8642-DE31-4C29-891F-B7D599EFD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t">
              <a:buNone/>
            </a:pPr>
            <a:r>
              <a:rPr lang="en-US" dirty="0" err="1"/>
              <a:t>Родителям</a:t>
            </a:r>
            <a:endParaRPr lang="ru-RU" dirty="0"/>
          </a:p>
          <a:p>
            <a:pPr fontAlgn="t"/>
            <a:r>
              <a:rPr lang="en-US" dirty="0" err="1"/>
              <a:t>Получать</a:t>
            </a:r>
            <a:r>
              <a:rPr lang="en-US" dirty="0"/>
              <a:t>  </a:t>
            </a:r>
            <a:r>
              <a:rPr lang="en-US" dirty="0" err="1"/>
              <a:t>объективные</a:t>
            </a:r>
            <a:r>
              <a:rPr lang="en-US" dirty="0"/>
              <a:t> </a:t>
            </a:r>
            <a:r>
              <a:rPr lang="en-US" dirty="0" err="1"/>
              <a:t>доказательства</a:t>
            </a:r>
            <a:r>
              <a:rPr lang="en-US" dirty="0"/>
              <a:t> </a:t>
            </a:r>
            <a:r>
              <a:rPr lang="en-US" dirty="0" err="1"/>
              <a:t>уровня</a:t>
            </a:r>
            <a:r>
              <a:rPr lang="en-US" dirty="0"/>
              <a:t> </a:t>
            </a:r>
            <a:r>
              <a:rPr lang="en-US" dirty="0" err="1"/>
              <a:t>обученности</a:t>
            </a:r>
            <a:r>
              <a:rPr lang="en-US" dirty="0"/>
              <a:t> </a:t>
            </a:r>
            <a:r>
              <a:rPr lang="en-US" dirty="0" err="1"/>
              <a:t>своего</a:t>
            </a:r>
            <a:r>
              <a:rPr lang="en-US" dirty="0"/>
              <a:t> </a:t>
            </a:r>
            <a:r>
              <a:rPr lang="en-US" dirty="0" err="1"/>
              <a:t>ребенка</a:t>
            </a:r>
            <a:r>
              <a:rPr lang="en-US" dirty="0"/>
              <a:t>;</a:t>
            </a:r>
            <a:endParaRPr lang="ru-RU" dirty="0"/>
          </a:p>
          <a:p>
            <a:pPr fontAlgn="t"/>
            <a:r>
              <a:rPr lang="en-US" dirty="0" err="1"/>
              <a:t>Отслеживать</a:t>
            </a:r>
            <a:r>
              <a:rPr lang="en-US" dirty="0"/>
              <a:t> </a:t>
            </a:r>
            <a:r>
              <a:rPr lang="en-US" dirty="0" err="1"/>
              <a:t>прогресс</a:t>
            </a:r>
            <a:r>
              <a:rPr lang="en-US" dirty="0"/>
              <a:t> в </a:t>
            </a:r>
            <a:r>
              <a:rPr lang="en-US" dirty="0" err="1"/>
              <a:t>обучении</a:t>
            </a:r>
            <a:r>
              <a:rPr lang="en-US" dirty="0"/>
              <a:t> </a:t>
            </a:r>
            <a:r>
              <a:rPr lang="en-US" dirty="0" err="1"/>
              <a:t>ребенка</a:t>
            </a:r>
            <a:r>
              <a:rPr lang="en-US" dirty="0"/>
              <a:t>;</a:t>
            </a:r>
            <a:endParaRPr lang="ru-RU" dirty="0"/>
          </a:p>
          <a:p>
            <a:pPr fontAlgn="t"/>
            <a:r>
              <a:rPr lang="en-US" dirty="0" err="1"/>
              <a:t>Обеспечивать</a:t>
            </a:r>
            <a:r>
              <a:rPr lang="en-US" dirty="0"/>
              <a:t> </a:t>
            </a:r>
            <a:r>
              <a:rPr lang="en-US" dirty="0" err="1"/>
              <a:t>ребенку</a:t>
            </a:r>
            <a:r>
              <a:rPr lang="en-US" dirty="0"/>
              <a:t> </a:t>
            </a:r>
            <a:r>
              <a:rPr lang="en-US" dirty="0" err="1"/>
              <a:t>поддержку</a:t>
            </a:r>
            <a:r>
              <a:rPr lang="en-US" dirty="0"/>
              <a:t> в </a:t>
            </a:r>
            <a:r>
              <a:rPr lang="en-US" dirty="0" err="1"/>
              <a:t>процессе</a:t>
            </a:r>
            <a:r>
              <a:rPr lang="en-US" dirty="0"/>
              <a:t> </a:t>
            </a:r>
            <a:r>
              <a:rPr lang="en-US" dirty="0" err="1"/>
              <a:t>обучения</a:t>
            </a:r>
            <a:r>
              <a:rPr lang="en-US" dirty="0"/>
              <a:t>; </a:t>
            </a:r>
            <a:endParaRPr lang="ru-RU" dirty="0"/>
          </a:p>
          <a:p>
            <a:pPr fontAlgn="t"/>
            <a:r>
              <a:rPr lang="en-US" dirty="0" err="1"/>
              <a:t>Устанавливать</a:t>
            </a:r>
            <a:r>
              <a:rPr lang="en-US" dirty="0"/>
              <a:t> </a:t>
            </a:r>
            <a:r>
              <a:rPr lang="en-US" dirty="0" err="1"/>
              <a:t>обратную</a:t>
            </a:r>
            <a:r>
              <a:rPr lang="en-US" dirty="0"/>
              <a:t> </a:t>
            </a:r>
            <a:r>
              <a:rPr lang="en-US" dirty="0" err="1"/>
              <a:t>связь</a:t>
            </a:r>
            <a:r>
              <a:rPr lang="en-US" dirty="0"/>
              <a:t> с </a:t>
            </a:r>
            <a:r>
              <a:rPr lang="en-US" dirty="0" err="1"/>
              <a:t>учителями</a:t>
            </a:r>
            <a:r>
              <a:rPr lang="en-US" dirty="0"/>
              <a:t> и </a:t>
            </a:r>
            <a:r>
              <a:rPr lang="en-US" dirty="0" err="1"/>
              <a:t>администрацией</a:t>
            </a:r>
            <a:r>
              <a:rPr lang="en-US" dirty="0"/>
              <a:t> </a:t>
            </a:r>
            <a:r>
              <a:rPr lang="en-US" dirty="0" err="1"/>
              <a:t>школы</a:t>
            </a:r>
            <a:r>
              <a:rPr lang="en-US" dirty="0"/>
              <a:t>;</a:t>
            </a:r>
            <a:endParaRPr lang="ru-RU" dirty="0"/>
          </a:p>
          <a:p>
            <a:pPr fontAlgn="t"/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уверенными</a:t>
            </a:r>
            <a:r>
              <a:rPr lang="en-US" dirty="0"/>
              <a:t> и </a:t>
            </a:r>
            <a:r>
              <a:rPr lang="en-US" dirty="0" err="1"/>
              <a:t>спокойными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комфортность</a:t>
            </a:r>
            <a:r>
              <a:rPr lang="en-US" dirty="0"/>
              <a:t> </a:t>
            </a:r>
            <a:r>
              <a:rPr lang="en-US" dirty="0" err="1"/>
              <a:t>пребывания</a:t>
            </a:r>
            <a:r>
              <a:rPr lang="en-US" dirty="0"/>
              <a:t> </a:t>
            </a:r>
            <a:r>
              <a:rPr lang="en-US" dirty="0" err="1"/>
              <a:t>ребенка</a:t>
            </a:r>
            <a:r>
              <a:rPr lang="en-US" dirty="0"/>
              <a:t> в </a:t>
            </a:r>
            <a:r>
              <a:rPr lang="en-US" dirty="0" err="1"/>
              <a:t>классе</a:t>
            </a:r>
            <a:r>
              <a:rPr lang="en-US" dirty="0"/>
              <a:t> и </a:t>
            </a:r>
            <a:r>
              <a:rPr lang="en-US" dirty="0" err="1"/>
              <a:t>школе</a:t>
            </a:r>
            <a:r>
              <a:rPr lang="en-US" dirty="0"/>
              <a:t>.</a:t>
            </a:r>
            <a:endParaRPr lang="ru-RU" dirty="0"/>
          </a:p>
          <a:p>
            <a:pPr fontAlgn="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9242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23;p30">
            <a:extLst>
              <a:ext uri="{FF2B5EF4-FFF2-40B4-BE49-F238E27FC236}">
                <a16:creationId xmlns:a16="http://schemas.microsoft.com/office/drawing/2014/main" id="{AA703312-216D-429B-81CC-9811A840216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603315"/>
            <a:ext cx="10515600" cy="5573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Наша</a:t>
            </a:r>
            <a:r>
              <a:rPr lang="en-US" sz="32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контрольно-оценочная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деятельность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педагогическом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процессе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никогда</a:t>
            </a:r>
            <a:r>
              <a:rPr lang="en-US" sz="32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не</a:t>
            </a:r>
            <a:r>
              <a:rPr lang="en-US" sz="32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должна</a:t>
            </a:r>
            <a:r>
              <a:rPr lang="en-US" sz="32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быть</a:t>
            </a:r>
            <a:r>
              <a:rPr lang="en-US" sz="32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 </a:t>
            </a:r>
            <a:r>
              <a:rPr lang="en-US" sz="32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не</a:t>
            </a:r>
            <a:r>
              <a:rPr lang="en-US" sz="32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будет</a:t>
            </a:r>
            <a:r>
              <a:rPr lang="en-US" sz="32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прекращена</a:t>
            </a:r>
            <a:r>
              <a:rPr lang="en-US" sz="32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ни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каком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этапе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обучения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она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не</a:t>
            </a:r>
            <a:r>
              <a:rPr lang="en-US" sz="32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должна</a:t>
            </a:r>
            <a:r>
              <a:rPr lang="en-US" sz="32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sz="32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слабеть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она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должна</a:t>
            </a:r>
            <a:r>
              <a:rPr lang="en-US" sz="32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только</a:t>
            </a:r>
            <a:r>
              <a:rPr lang="en-US" sz="32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качественно</a:t>
            </a:r>
            <a:r>
              <a:rPr lang="en-US" sz="32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3200" b="1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меняться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7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Ведь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важно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понимать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что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стратегия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оценивания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это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не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краткое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завершение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урока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а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его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центральная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часть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6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313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A04FC7D-9695-4AAE-A05F-00FC280E6635}"/>
              </a:ext>
            </a:extLst>
          </p:cNvPr>
          <p:cNvSpPr/>
          <p:nvPr/>
        </p:nvSpPr>
        <p:spPr>
          <a:xfrm>
            <a:off x="292963" y="48171"/>
            <a:ext cx="11594237" cy="5558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Новые ФГОС основаны на системно-деятельностном подходе, поэтому возникает необходимость оценивать образовательные результаты, которые формируются в процессе обучения. Существенным элементом стандарта стало введение требования к развитию оценочной самостоятельности ученика.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Согласно стандартам, учащиеся в процессе обучения должны овладеть такими учебными умениями как умение соотносить свои действия с планируемыми результатами, осуществлять контроль деятельности в процессе достижения результата. При этом оценивание, как процесс объективный имеет четкие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критериальные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основания. Основными критериями оценивания выступают ожидаемые результаты, соответствующие учебным целям.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Критерии – это один из составляющих технологии формирующего оценивания.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Формирующее оценивание – это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 поиска и интерпретации данных, которые ученики и их учителя используют для того, чтобы решить, как далеко ученики уже продвинулись в своей учёбе, куда им необходимо продвинуться и как сделать это наилучшим образом.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974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>
            <a:spLocks noGrp="1"/>
          </p:cNvSpPr>
          <p:nvPr>
            <p:ph type="title"/>
          </p:nvPr>
        </p:nvSpPr>
        <p:spPr>
          <a:xfrm>
            <a:off x="3000375" y="404812"/>
            <a:ext cx="5688012" cy="647700"/>
          </a:xfrm>
          <a:prstGeom prst="rect">
            <a:avLst/>
          </a:prstGeom>
          <a:gradFill>
            <a:gsLst>
              <a:gs pos="0">
                <a:srgbClr val="FF9C8E"/>
              </a:gs>
              <a:gs pos="35000">
                <a:srgbClr val="FFBAB1"/>
              </a:gs>
              <a:gs pos="100000">
                <a:srgbClr val="FFE3DF"/>
              </a:gs>
            </a:gsLst>
            <a:lin ang="16200000" scaled="0"/>
          </a:gradFill>
          <a:ln w="9525" cap="flat" cmpd="sng">
            <a:solidFill>
              <a:srgbClr val="D34412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353232"/>
              </a:buClr>
              <a:buSzPts val="2400"/>
            </a:pPr>
            <a:r>
              <a:rPr lang="en-US" sz="2400" b="1">
                <a:solidFill>
                  <a:srgbClr val="35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r>
              <a:rPr lang="en-US" sz="2800" b="1">
                <a:solidFill>
                  <a:srgbClr val="35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Задачи оценивания</a:t>
            </a:r>
            <a:endParaRPr/>
          </a:p>
        </p:txBody>
      </p:sp>
      <p:sp>
        <p:nvSpPr>
          <p:cNvPr id="131" name="Google Shape;131;p20"/>
          <p:cNvSpPr txBox="1"/>
          <p:nvPr/>
        </p:nvSpPr>
        <p:spPr>
          <a:xfrm>
            <a:off x="1003177" y="1450975"/>
            <a:ext cx="10511161" cy="5340442"/>
          </a:xfrm>
          <a:prstGeom prst="rect">
            <a:avLst/>
          </a:prstGeom>
          <a:noFill/>
          <a:ln w="28575" cap="flat" cmpd="sng">
            <a:solidFill>
              <a:srgbClr val="4F4B4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500"/>
            </a:pPr>
            <a:endParaRPr sz="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>
              <a:spcBef>
                <a:spcPts val="400"/>
              </a:spcBef>
              <a:buClr>
                <a:schemeClr val="dk1"/>
              </a:buClr>
              <a:buSzPts val="2000"/>
            </a:pPr>
            <a:endParaRPr sz="20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algn="just">
              <a:spcBef>
                <a:spcPts val="560"/>
              </a:spcBef>
              <a:buClr>
                <a:schemeClr val="dk1"/>
              </a:buClr>
              <a:buSzPts val="2800"/>
            </a:pPr>
            <a:endParaRPr sz="28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endParaRPr sz="28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grpSp>
        <p:nvGrpSpPr>
          <p:cNvPr id="132" name="Google Shape;132;p20"/>
          <p:cNvGrpSpPr/>
          <p:nvPr/>
        </p:nvGrpSpPr>
        <p:grpSpPr>
          <a:xfrm>
            <a:off x="5310188" y="4419601"/>
            <a:ext cx="2047875" cy="1366837"/>
            <a:chOff x="3471956" y="2571741"/>
            <a:chExt cx="2171618" cy="2171618"/>
          </a:xfrm>
        </p:grpSpPr>
        <p:sp>
          <p:nvSpPr>
            <p:cNvPr id="133" name="Google Shape;133;p20"/>
            <p:cNvSpPr/>
            <p:nvPr/>
          </p:nvSpPr>
          <p:spPr>
            <a:xfrm>
              <a:off x="3471956" y="2571741"/>
              <a:ext cx="2171618" cy="2171618"/>
            </a:xfrm>
            <a:prstGeom prst="ellipse">
              <a:avLst/>
            </a:prstGeom>
            <a:solidFill>
              <a:srgbClr val="D8D0C0"/>
            </a:solidFill>
            <a:ln w="25400" cap="flat" cmpd="sng">
              <a:solidFill>
                <a:srgbClr val="D8D0C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endPara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20"/>
            <p:cNvSpPr txBox="1"/>
            <p:nvPr/>
          </p:nvSpPr>
          <p:spPr>
            <a:xfrm>
              <a:off x="3790123" y="2889539"/>
              <a:ext cx="1727194" cy="15360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12700" rIns="12700" bIns="12700" anchor="ctr" anchorCtr="0">
              <a:noAutofit/>
            </a:bodyPr>
            <a:lstStyle/>
            <a:p>
              <a:pPr algn="ctr">
                <a:lnSpc>
                  <a:spcPct val="90000"/>
                </a:lnSpc>
                <a:buClr>
                  <a:srgbClr val="10253F"/>
                </a:buClr>
                <a:buSzPts val="1600"/>
              </a:pPr>
              <a:r>
                <a:rPr lang="en-US" sz="1600" b="1">
                  <a:solidFill>
                    <a:srgbClr val="10253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ЗАДАЧИ ОЦЕНИВАНИЯ</a:t>
              </a:r>
              <a:endParaRPr/>
            </a:p>
          </p:txBody>
        </p:sp>
      </p:grpSp>
      <p:grpSp>
        <p:nvGrpSpPr>
          <p:cNvPr id="135" name="Google Shape;135;p20"/>
          <p:cNvGrpSpPr/>
          <p:nvPr/>
        </p:nvGrpSpPr>
        <p:grpSpPr>
          <a:xfrm>
            <a:off x="2862262" y="1771650"/>
            <a:ext cx="2519362" cy="1066800"/>
            <a:chOff x="444497" y="3228764"/>
            <a:chExt cx="2055827" cy="1414708"/>
          </a:xfrm>
        </p:grpSpPr>
        <p:sp>
          <p:nvSpPr>
            <p:cNvPr id="136" name="Google Shape;136;p20"/>
            <p:cNvSpPr/>
            <p:nvPr/>
          </p:nvSpPr>
          <p:spPr>
            <a:xfrm>
              <a:off x="444497" y="3228764"/>
              <a:ext cx="2055827" cy="1414708"/>
            </a:xfrm>
            <a:prstGeom prst="roundRect">
              <a:avLst>
                <a:gd name="adj" fmla="val 2160"/>
              </a:avLst>
            </a:prstGeom>
            <a:gradFill>
              <a:gsLst>
                <a:gs pos="0">
                  <a:srgbClr val="FF9C8E"/>
                </a:gs>
                <a:gs pos="35000">
                  <a:srgbClr val="FFBAB1"/>
                </a:gs>
                <a:gs pos="100000">
                  <a:srgbClr val="FFE3DF"/>
                </a:gs>
              </a:gsLst>
              <a:lin ang="16200000" scaled="0"/>
            </a:gradFill>
            <a:ln w="9525" cap="flat" cmpd="sng">
              <a:solidFill>
                <a:srgbClr val="D34412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63500" dist="20000" dir="540000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r>
                <a:rPr lang="en-US" sz="1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1.Определение уровня подготовки каждого ученика на каждом этапе учебного процесса</a:t>
              </a:r>
              <a:endParaRPr/>
            </a:p>
          </p:txBody>
        </p:sp>
        <p:sp>
          <p:nvSpPr>
            <p:cNvPr id="137" name="Google Shape;137;p20"/>
            <p:cNvSpPr txBox="1"/>
            <p:nvPr/>
          </p:nvSpPr>
          <p:spPr>
            <a:xfrm>
              <a:off x="485950" y="3270868"/>
              <a:ext cx="1972920" cy="13304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endPara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8" name="Google Shape;138;p20"/>
          <p:cNvGrpSpPr/>
          <p:nvPr/>
        </p:nvGrpSpPr>
        <p:grpSpPr>
          <a:xfrm>
            <a:off x="2279651" y="3287712"/>
            <a:ext cx="2808287" cy="1149350"/>
            <a:chOff x="444497" y="3228764"/>
            <a:chExt cx="2055827" cy="1414708"/>
          </a:xfrm>
        </p:grpSpPr>
        <p:sp>
          <p:nvSpPr>
            <p:cNvPr id="139" name="Google Shape;139;p20"/>
            <p:cNvSpPr/>
            <p:nvPr/>
          </p:nvSpPr>
          <p:spPr>
            <a:xfrm>
              <a:off x="444497" y="3228764"/>
              <a:ext cx="2055827" cy="1414708"/>
            </a:xfrm>
            <a:prstGeom prst="roundRect">
              <a:avLst>
                <a:gd name="adj" fmla="val 2160"/>
              </a:avLst>
            </a:prstGeom>
            <a:gradFill>
              <a:gsLst>
                <a:gs pos="0">
                  <a:srgbClr val="FF9C8E"/>
                </a:gs>
                <a:gs pos="35000">
                  <a:srgbClr val="FFBAB1"/>
                </a:gs>
                <a:gs pos="100000">
                  <a:srgbClr val="FFE3DF"/>
                </a:gs>
              </a:gsLst>
              <a:lin ang="16200000" scaled="0"/>
            </a:gradFill>
            <a:ln w="9525" cap="flat" cmpd="sng">
              <a:solidFill>
                <a:srgbClr val="D34412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63500" dist="20000" dir="540000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r>
                <a:rPr lang="en-US" sz="1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2.Отслеживание индивидуального прогресса и коррекция индивидуальной траектории развития ученика</a:t>
              </a:r>
              <a:endParaRPr/>
            </a:p>
          </p:txBody>
        </p:sp>
        <p:sp>
          <p:nvSpPr>
            <p:cNvPr id="140" name="Google Shape;140;p20"/>
            <p:cNvSpPr txBox="1"/>
            <p:nvPr/>
          </p:nvSpPr>
          <p:spPr>
            <a:xfrm>
              <a:off x="486334" y="3269798"/>
              <a:ext cx="1972153" cy="13326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endPara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1" name="Google Shape;141;p20"/>
          <p:cNvGrpSpPr/>
          <p:nvPr/>
        </p:nvGrpSpPr>
        <p:grpSpPr>
          <a:xfrm>
            <a:off x="2279651" y="5029200"/>
            <a:ext cx="2879725" cy="1617662"/>
            <a:chOff x="424221" y="2835790"/>
            <a:chExt cx="2410367" cy="1766247"/>
          </a:xfrm>
        </p:grpSpPr>
        <p:sp>
          <p:nvSpPr>
            <p:cNvPr id="142" name="Google Shape;142;p20"/>
            <p:cNvSpPr/>
            <p:nvPr/>
          </p:nvSpPr>
          <p:spPr>
            <a:xfrm>
              <a:off x="424221" y="2835790"/>
              <a:ext cx="2410367" cy="1256653"/>
            </a:xfrm>
            <a:prstGeom prst="roundRect">
              <a:avLst>
                <a:gd name="adj" fmla="val 2160"/>
              </a:avLst>
            </a:prstGeom>
            <a:gradFill>
              <a:gsLst>
                <a:gs pos="0">
                  <a:srgbClr val="FF9C8E"/>
                </a:gs>
                <a:gs pos="35000">
                  <a:srgbClr val="FFBAB1"/>
                </a:gs>
                <a:gs pos="100000">
                  <a:srgbClr val="FFE3DF"/>
                </a:gs>
              </a:gsLst>
              <a:lin ang="16200000" scaled="0"/>
            </a:gradFill>
            <a:ln w="9525" cap="flat" cmpd="sng">
              <a:solidFill>
                <a:srgbClr val="D34412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63500" dist="20000" dir="540000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r>
                <a:rPr lang="en-US" sz="1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3.Мотивирование учащихся на устранение имеющихся пробелов в усвоении учебной программы</a:t>
              </a:r>
              <a:endParaRPr/>
            </a:p>
          </p:txBody>
        </p:sp>
        <p:sp>
          <p:nvSpPr>
            <p:cNvPr id="143" name="Google Shape;143;p20"/>
            <p:cNvSpPr txBox="1"/>
            <p:nvPr/>
          </p:nvSpPr>
          <p:spPr>
            <a:xfrm>
              <a:off x="485344" y="3270852"/>
              <a:ext cx="1973206" cy="13311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endPara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4" name="Google Shape;144;p20"/>
          <p:cNvGrpSpPr/>
          <p:nvPr/>
        </p:nvGrpSpPr>
        <p:grpSpPr>
          <a:xfrm>
            <a:off x="7229476" y="5029201"/>
            <a:ext cx="2898775" cy="1284287"/>
            <a:chOff x="485932" y="3076411"/>
            <a:chExt cx="2236644" cy="1525626"/>
          </a:xfrm>
        </p:grpSpPr>
        <p:sp>
          <p:nvSpPr>
            <p:cNvPr id="145" name="Google Shape;145;p20"/>
            <p:cNvSpPr/>
            <p:nvPr/>
          </p:nvSpPr>
          <p:spPr>
            <a:xfrm>
              <a:off x="722336" y="3076411"/>
              <a:ext cx="2000240" cy="1231439"/>
            </a:xfrm>
            <a:prstGeom prst="roundRect">
              <a:avLst>
                <a:gd name="adj" fmla="val 2160"/>
              </a:avLst>
            </a:prstGeom>
            <a:gradFill>
              <a:gsLst>
                <a:gs pos="0">
                  <a:srgbClr val="FF9C8E"/>
                </a:gs>
                <a:gs pos="35000">
                  <a:srgbClr val="FFBAB1"/>
                </a:gs>
                <a:gs pos="100000">
                  <a:srgbClr val="FFE3DF"/>
                </a:gs>
              </a:gsLst>
              <a:lin ang="16200000" scaled="0"/>
            </a:gradFill>
            <a:ln w="9525" cap="flat" cmpd="sng">
              <a:solidFill>
                <a:srgbClr val="D34412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63500" dist="20000" dir="540000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r>
                <a:rPr lang="en-US" sz="1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6.Обеспечение обратной связи между учителем, учеником и родителями</a:t>
              </a:r>
              <a:endParaRPr/>
            </a:p>
          </p:txBody>
        </p:sp>
        <p:sp>
          <p:nvSpPr>
            <p:cNvPr id="146" name="Google Shape;146;p20"/>
            <p:cNvSpPr txBox="1"/>
            <p:nvPr/>
          </p:nvSpPr>
          <p:spPr>
            <a:xfrm>
              <a:off x="485932" y="3270651"/>
              <a:ext cx="1973294" cy="13313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endPara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7" name="Google Shape;147;p20"/>
          <p:cNvGrpSpPr/>
          <p:nvPr/>
        </p:nvGrpSpPr>
        <p:grpSpPr>
          <a:xfrm>
            <a:off x="6996113" y="3228976"/>
            <a:ext cx="3024187" cy="1741487"/>
            <a:chOff x="274752" y="3062735"/>
            <a:chExt cx="2967430" cy="1539302"/>
          </a:xfrm>
        </p:grpSpPr>
        <p:sp>
          <p:nvSpPr>
            <p:cNvPr id="148" name="Google Shape;148;p20"/>
            <p:cNvSpPr/>
            <p:nvPr/>
          </p:nvSpPr>
          <p:spPr>
            <a:xfrm>
              <a:off x="274752" y="3062735"/>
              <a:ext cx="2967430" cy="1015911"/>
            </a:xfrm>
            <a:prstGeom prst="roundRect">
              <a:avLst>
                <a:gd name="adj" fmla="val 2160"/>
              </a:avLst>
            </a:prstGeom>
            <a:gradFill>
              <a:gsLst>
                <a:gs pos="0">
                  <a:srgbClr val="FF9C8E"/>
                </a:gs>
                <a:gs pos="35000">
                  <a:srgbClr val="FFBAB1"/>
                </a:gs>
                <a:gs pos="100000">
                  <a:srgbClr val="FFE3DF"/>
                </a:gs>
              </a:gsLst>
              <a:lin ang="16200000" scaled="0"/>
            </a:gradFill>
            <a:ln w="9525" cap="flat" cmpd="sng">
              <a:solidFill>
                <a:srgbClr val="D34412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63500" dist="20000" dir="5400000">
                <a:srgbClr val="000000">
                  <a:alpha val="37647"/>
                </a:srgbClr>
              </a:outerShdw>
            </a:effectLst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r>
                <a:rPr lang="en-US" sz="1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5.Отслеживание эффективности учебной программы</a:t>
              </a:r>
              <a:endParaRPr/>
            </a:p>
          </p:txBody>
        </p:sp>
        <p:sp>
          <p:nvSpPr>
            <p:cNvPr id="149" name="Google Shape;149;p20"/>
            <p:cNvSpPr txBox="1"/>
            <p:nvPr/>
          </p:nvSpPr>
          <p:spPr>
            <a:xfrm>
              <a:off x="486600" y="3270407"/>
              <a:ext cx="1972056" cy="13316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endPara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0" name="Google Shape;150;p20"/>
          <p:cNvSpPr/>
          <p:nvPr/>
        </p:nvSpPr>
        <p:spPr>
          <a:xfrm>
            <a:off x="6383338" y="1700213"/>
            <a:ext cx="3241675" cy="1152525"/>
          </a:xfrm>
          <a:prstGeom prst="roundRect">
            <a:avLst>
              <a:gd name="adj" fmla="val 2160"/>
            </a:avLst>
          </a:prstGeom>
          <a:gradFill>
            <a:gsLst>
              <a:gs pos="0">
                <a:srgbClr val="FF9C8E"/>
              </a:gs>
              <a:gs pos="35000">
                <a:srgbClr val="FFBAB1"/>
              </a:gs>
              <a:gs pos="100000">
                <a:srgbClr val="FFE3DF"/>
              </a:gs>
            </a:gsLst>
            <a:lin ang="16200000" scaled="0"/>
          </a:gradFill>
          <a:ln w="9525" cap="flat" cmpd="sng">
            <a:solidFill>
              <a:srgbClr val="D34412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4.Дифференцирование значимости  оценок, полученных за выполнение различных видов деятельности</a:t>
            </a:r>
            <a:endParaRPr/>
          </a:p>
        </p:txBody>
      </p:sp>
      <p:sp>
        <p:nvSpPr>
          <p:cNvPr id="151" name="Google Shape;151;p20"/>
          <p:cNvSpPr/>
          <p:nvPr/>
        </p:nvSpPr>
        <p:spPr>
          <a:xfrm rot="6120000">
            <a:off x="5735638" y="3535362"/>
            <a:ext cx="1639887" cy="284162"/>
          </a:xfrm>
          <a:prstGeom prst="leftArrow">
            <a:avLst>
              <a:gd name="adj1" fmla="val 1871"/>
              <a:gd name="adj2" fmla="val 4320"/>
            </a:avLst>
          </a:prstGeom>
          <a:solidFill>
            <a:srgbClr val="D8D0C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0"/>
          <p:cNvSpPr/>
          <p:nvPr/>
        </p:nvSpPr>
        <p:spPr>
          <a:xfrm rot="4380000">
            <a:off x="4824413" y="3563938"/>
            <a:ext cx="1698625" cy="282575"/>
          </a:xfrm>
          <a:prstGeom prst="leftArrow">
            <a:avLst>
              <a:gd name="adj1" fmla="val 1797"/>
              <a:gd name="adj2" fmla="val 4320"/>
            </a:avLst>
          </a:prstGeom>
          <a:solidFill>
            <a:srgbClr val="D8D0C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0"/>
          <p:cNvSpPr/>
          <p:nvPr/>
        </p:nvSpPr>
        <p:spPr>
          <a:xfrm rot="2820000">
            <a:off x="4970463" y="4527551"/>
            <a:ext cx="612775" cy="263525"/>
          </a:xfrm>
          <a:prstGeom prst="leftArrow">
            <a:avLst>
              <a:gd name="adj1" fmla="val 4645"/>
              <a:gd name="adj2" fmla="val 4320"/>
            </a:avLst>
          </a:prstGeom>
          <a:solidFill>
            <a:srgbClr val="D8D0C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0"/>
          <p:cNvSpPr/>
          <p:nvPr/>
        </p:nvSpPr>
        <p:spPr>
          <a:xfrm rot="8280000">
            <a:off x="6956426" y="4462463"/>
            <a:ext cx="568325" cy="282575"/>
          </a:xfrm>
          <a:prstGeom prst="leftArrow">
            <a:avLst>
              <a:gd name="adj1" fmla="val 5370"/>
              <a:gd name="adj2" fmla="val 4320"/>
            </a:avLst>
          </a:prstGeom>
          <a:solidFill>
            <a:srgbClr val="D8D0C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0"/>
          <p:cNvSpPr/>
          <p:nvPr/>
        </p:nvSpPr>
        <p:spPr>
          <a:xfrm rot="-8460000">
            <a:off x="6770687" y="5703888"/>
            <a:ext cx="768350" cy="269875"/>
          </a:xfrm>
          <a:prstGeom prst="leftArrow">
            <a:avLst>
              <a:gd name="adj1" fmla="val 3793"/>
              <a:gd name="adj2" fmla="val 4320"/>
            </a:avLst>
          </a:prstGeom>
          <a:solidFill>
            <a:srgbClr val="D8D0C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6" name="Google Shape;156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72063" y="5564187"/>
            <a:ext cx="695325" cy="5064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1"/>
          <p:cNvSpPr txBox="1">
            <a:spLocks noGrp="1"/>
          </p:cNvSpPr>
          <p:nvPr>
            <p:ph type="title"/>
          </p:nvPr>
        </p:nvSpPr>
        <p:spPr>
          <a:xfrm>
            <a:off x="2579688" y="152401"/>
            <a:ext cx="7908925" cy="511175"/>
          </a:xfrm>
          <a:prstGeom prst="rect">
            <a:avLst/>
          </a:prstGeom>
          <a:gradFill>
            <a:gsLst>
              <a:gs pos="0">
                <a:srgbClr val="FF9C8E"/>
              </a:gs>
              <a:gs pos="35000">
                <a:srgbClr val="FFBAB1"/>
              </a:gs>
              <a:gs pos="100000">
                <a:srgbClr val="FFE3DF"/>
              </a:gs>
            </a:gsLst>
            <a:lin ang="16200000" scaled="0"/>
          </a:gradFill>
          <a:ln w="9525" cap="flat" cmpd="sng">
            <a:solidFill>
              <a:srgbClr val="D34412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353232"/>
              </a:buClr>
              <a:buSzPts val="2400"/>
            </a:pPr>
            <a:r>
              <a:rPr lang="en-US" sz="2400" b="1" dirty="0" err="1">
                <a:solidFill>
                  <a:srgbClr val="353232"/>
                </a:solidFill>
                <a:latin typeface="Arial"/>
                <a:ea typeface="Arial"/>
                <a:cs typeface="Arial"/>
                <a:sym typeface="Arial"/>
              </a:rPr>
              <a:t>Система</a:t>
            </a:r>
            <a:r>
              <a:rPr lang="en-US" sz="2400" b="1" dirty="0">
                <a:solidFill>
                  <a:srgbClr val="35323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353232"/>
                </a:solidFill>
                <a:latin typeface="Arial"/>
                <a:ea typeface="Arial"/>
                <a:cs typeface="Arial"/>
                <a:sym typeface="Arial"/>
              </a:rPr>
              <a:t>критериального</a:t>
            </a:r>
            <a:r>
              <a:rPr lang="en-US" sz="2400" b="1" dirty="0">
                <a:solidFill>
                  <a:srgbClr val="35323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dirty="0" err="1">
                <a:solidFill>
                  <a:srgbClr val="353232"/>
                </a:solidFill>
                <a:latin typeface="Arial"/>
                <a:ea typeface="Arial"/>
                <a:cs typeface="Arial"/>
                <a:sym typeface="Arial"/>
              </a:rPr>
              <a:t>оценивания</a:t>
            </a:r>
            <a:endParaRPr dirty="0"/>
          </a:p>
        </p:txBody>
      </p:sp>
      <p:sp>
        <p:nvSpPr>
          <p:cNvPr id="162" name="Google Shape;162;p21"/>
          <p:cNvSpPr txBox="1"/>
          <p:nvPr/>
        </p:nvSpPr>
        <p:spPr>
          <a:xfrm>
            <a:off x="2136775" y="6350001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r">
              <a:buClr>
                <a:srgbClr val="898989"/>
              </a:buClr>
              <a:buSzPts val="1200"/>
            </a:pPr>
            <a:fld id="{00000000-1234-1234-1234-123412341234}" type="slidenum">
              <a:rPr lang="en-US"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algn="r">
                <a:buClr>
                  <a:srgbClr val="898989"/>
                </a:buClr>
                <a:buSzPts val="1200"/>
              </a:pPr>
              <a:t>4</a:t>
            </a:fld>
            <a:endParaRPr/>
          </a:p>
        </p:txBody>
      </p:sp>
      <p:sp>
        <p:nvSpPr>
          <p:cNvPr id="163" name="Google Shape;163;p21"/>
          <p:cNvSpPr txBox="1"/>
          <p:nvPr/>
        </p:nvSpPr>
        <p:spPr>
          <a:xfrm>
            <a:off x="6238875" y="3716338"/>
            <a:ext cx="3929062" cy="2592387"/>
          </a:xfrm>
          <a:prstGeom prst="rect">
            <a:avLst/>
          </a:prstGeom>
          <a:gradFill>
            <a:gsLst>
              <a:gs pos="0">
                <a:srgbClr val="FF9C8E"/>
              </a:gs>
              <a:gs pos="35000">
                <a:srgbClr val="FFBAB1"/>
              </a:gs>
              <a:gs pos="100000">
                <a:srgbClr val="FFE3DF"/>
              </a:gs>
            </a:gsLst>
            <a:lin ang="16200000" scaled="0"/>
          </a:gradFill>
          <a:ln w="9525" cap="flat" cmpd="sng">
            <a:solidFill>
              <a:srgbClr val="D34412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66700" indent="-177800">
              <a:buClr>
                <a:srgbClr val="000000"/>
              </a:buClr>
              <a:buSzPts val="1400"/>
              <a:buFont typeface="Noto Sans Symbols"/>
              <a:buChar char="✔"/>
            </a:pPr>
            <a:r>
              <a:rPr lang="en-US" sz="14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 </a:t>
            </a:r>
            <a:r>
              <a:rPr lang="en-US" sz="16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определяет уровень сформированности знаний и учебных навыков при завершении изучения блока учебной информации;</a:t>
            </a:r>
            <a:endParaRPr/>
          </a:p>
          <a:p>
            <a:pPr marL="266700" indent="-177800">
              <a:buClr>
                <a:srgbClr val="000000"/>
              </a:buClr>
              <a:buSzPts val="1600"/>
              <a:buFont typeface="Noto Sans Symbols"/>
              <a:buChar char="✔"/>
            </a:pPr>
            <a:r>
              <a:rPr lang="en-US" sz="16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даёт заключительное суждение о том, чему смогли  ученики  научиться</a:t>
            </a:r>
            <a:endParaRPr/>
          </a:p>
          <a:p>
            <a:pPr marL="266700" indent="-177800">
              <a:buClr>
                <a:srgbClr val="000000"/>
              </a:buClr>
              <a:buSzPts val="1600"/>
              <a:buFont typeface="Noto Sans Symbols"/>
              <a:buChar char="✔"/>
            </a:pPr>
            <a:r>
              <a:rPr lang="en-US" sz="16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является основой для определения итоговых отметок по курсу за отчетные периоды (полугодие, год).</a:t>
            </a:r>
            <a:endParaRPr/>
          </a:p>
        </p:txBody>
      </p:sp>
      <p:sp>
        <p:nvSpPr>
          <p:cNvPr id="164" name="Google Shape;164;p21"/>
          <p:cNvSpPr txBox="1"/>
          <p:nvPr/>
        </p:nvSpPr>
        <p:spPr>
          <a:xfrm>
            <a:off x="1952625" y="3716337"/>
            <a:ext cx="3929062" cy="2665412"/>
          </a:xfrm>
          <a:prstGeom prst="rect">
            <a:avLst/>
          </a:prstGeom>
          <a:gradFill>
            <a:gsLst>
              <a:gs pos="0">
                <a:srgbClr val="FF9C8E"/>
              </a:gs>
              <a:gs pos="35000">
                <a:srgbClr val="FFBAB1"/>
              </a:gs>
              <a:gs pos="100000">
                <a:srgbClr val="FFE3DF"/>
              </a:gs>
            </a:gsLst>
            <a:lin ang="16200000" scaled="0"/>
          </a:gradFill>
          <a:ln w="9525" cap="flat" cmpd="sng">
            <a:solidFill>
              <a:srgbClr val="D34412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66700" indent="-177800">
              <a:buClr>
                <a:srgbClr val="000000"/>
              </a:buClr>
              <a:buSzPts val="1600"/>
              <a:buFont typeface="Noto Sans Symbols"/>
              <a:buChar char="✔"/>
            </a:pPr>
            <a:r>
              <a:rPr lang="en-US" sz="16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определяет текущий уровень усвоения знаний и навыков в процессе повседневной работы в классе;</a:t>
            </a:r>
            <a:endParaRPr/>
          </a:p>
          <a:p>
            <a:pPr marL="266700" indent="-177800">
              <a:buClr>
                <a:srgbClr val="000000"/>
              </a:buClr>
              <a:buSzPts val="1600"/>
              <a:buFont typeface="Noto Sans Symbols"/>
              <a:buChar char="✔"/>
            </a:pPr>
            <a:r>
              <a:rPr lang="en-US" sz="16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 позволяет учащимся понимать, насколько правильно они выполняют задания в период изучения нового материала;</a:t>
            </a:r>
            <a:endParaRPr/>
          </a:p>
          <a:p>
            <a:pPr marL="266700" indent="-177800">
              <a:buClr>
                <a:srgbClr val="000000"/>
              </a:buClr>
              <a:buSzPts val="1600"/>
              <a:buFont typeface="Noto Sans Symbols"/>
              <a:buChar char="✔"/>
            </a:pPr>
            <a:r>
              <a:rPr lang="en-US" sz="16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позволяет корректировать индивидуальную траекторию  обучения учащегося;</a:t>
            </a:r>
            <a:endParaRPr/>
          </a:p>
          <a:p>
            <a:pPr marL="266700" indent="-177800">
              <a:buClr>
                <a:srgbClr val="000000"/>
              </a:buClr>
              <a:buSzPts val="1600"/>
              <a:buFont typeface="Noto Sans Symbols"/>
              <a:buChar char="✔"/>
            </a:pPr>
            <a:r>
              <a:rPr lang="en-US" sz="16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не влияет на итоговые оценки и позволяет снять страх у учащихся перед ошибками.</a:t>
            </a:r>
            <a:endParaRPr/>
          </a:p>
        </p:txBody>
      </p:sp>
      <p:sp>
        <p:nvSpPr>
          <p:cNvPr id="165" name="Google Shape;165;p21"/>
          <p:cNvSpPr txBox="1"/>
          <p:nvPr/>
        </p:nvSpPr>
        <p:spPr>
          <a:xfrm>
            <a:off x="1920875" y="2852737"/>
            <a:ext cx="3960812" cy="647700"/>
          </a:xfrm>
          <a:prstGeom prst="rect">
            <a:avLst/>
          </a:prstGeom>
          <a:gradFill>
            <a:gsLst>
              <a:gs pos="0">
                <a:srgbClr val="FF9C8E"/>
              </a:gs>
              <a:gs pos="35000">
                <a:srgbClr val="FFBAB1"/>
              </a:gs>
              <a:gs pos="100000">
                <a:srgbClr val="FFE3DF"/>
              </a:gs>
            </a:gsLst>
            <a:lin ang="16200000" scaled="0"/>
          </a:gradFill>
          <a:ln w="9525" cap="flat" cmpd="sng">
            <a:solidFill>
              <a:srgbClr val="D34412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10253F"/>
              </a:buClr>
              <a:buSzPts val="1800"/>
            </a:pPr>
            <a:r>
              <a:rPr lang="en-US" b="1">
                <a:solidFill>
                  <a:srgbClr val="10253F"/>
                </a:solidFill>
                <a:latin typeface="Arial"/>
                <a:ea typeface="Arial"/>
                <a:cs typeface="Arial"/>
                <a:sym typeface="Arial"/>
              </a:rPr>
              <a:t>ФОРМАТИВНОЕ ОЦЕНИВАНИЕ</a:t>
            </a:r>
            <a:endParaRPr/>
          </a:p>
          <a:p>
            <a:pPr algn="ctr">
              <a:buClr>
                <a:srgbClr val="10253F"/>
              </a:buClr>
              <a:buSzPts val="1800"/>
            </a:pPr>
            <a:r>
              <a:rPr lang="en-US">
                <a:solidFill>
                  <a:srgbClr val="10253F"/>
                </a:solidFill>
                <a:latin typeface="Arial"/>
                <a:ea typeface="Arial"/>
                <a:cs typeface="Arial"/>
                <a:sym typeface="Arial"/>
              </a:rPr>
              <a:t>(по ходу обучения)</a:t>
            </a:r>
            <a:endParaRPr/>
          </a:p>
        </p:txBody>
      </p:sp>
      <p:sp>
        <p:nvSpPr>
          <p:cNvPr id="166" name="Google Shape;166;p21"/>
          <p:cNvSpPr txBox="1"/>
          <p:nvPr/>
        </p:nvSpPr>
        <p:spPr>
          <a:xfrm>
            <a:off x="6234113" y="2852737"/>
            <a:ext cx="3959225" cy="647700"/>
          </a:xfrm>
          <a:prstGeom prst="rect">
            <a:avLst/>
          </a:prstGeom>
          <a:gradFill>
            <a:gsLst>
              <a:gs pos="0">
                <a:srgbClr val="FF9C8E"/>
              </a:gs>
              <a:gs pos="35000">
                <a:srgbClr val="FFBAB1"/>
              </a:gs>
              <a:gs pos="100000">
                <a:srgbClr val="FFE3DF"/>
              </a:gs>
            </a:gsLst>
            <a:lin ang="16200000" scaled="0"/>
          </a:gradFill>
          <a:ln w="9525" cap="flat" cmpd="sng">
            <a:solidFill>
              <a:srgbClr val="D34412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10253F"/>
              </a:buClr>
              <a:buSzPts val="1800"/>
            </a:pPr>
            <a:r>
              <a:rPr lang="en-US" b="1">
                <a:solidFill>
                  <a:srgbClr val="10253F"/>
                </a:solidFill>
                <a:latin typeface="Arial"/>
                <a:ea typeface="Arial"/>
                <a:cs typeface="Arial"/>
                <a:sym typeface="Arial"/>
              </a:rPr>
              <a:t>СУММАТИВНОЕ ОЦЕНИВАНИЕ</a:t>
            </a:r>
            <a:endParaRPr/>
          </a:p>
          <a:p>
            <a:pPr algn="ctr">
              <a:buClr>
                <a:srgbClr val="10253F"/>
              </a:buClr>
              <a:buSzPts val="1800"/>
            </a:pPr>
            <a:r>
              <a:rPr lang="en-US">
                <a:solidFill>
                  <a:srgbClr val="10253F"/>
                </a:solidFill>
                <a:latin typeface="Arial"/>
                <a:ea typeface="Arial"/>
                <a:cs typeface="Arial"/>
                <a:sym typeface="Arial"/>
              </a:rPr>
              <a:t>(в конце темы, раздела)</a:t>
            </a:r>
            <a:endParaRPr/>
          </a:p>
        </p:txBody>
      </p:sp>
      <p:sp>
        <p:nvSpPr>
          <p:cNvPr id="167" name="Google Shape;167;p21"/>
          <p:cNvSpPr txBox="1"/>
          <p:nvPr/>
        </p:nvSpPr>
        <p:spPr>
          <a:xfrm>
            <a:off x="2579688" y="2276476"/>
            <a:ext cx="6840537" cy="369887"/>
          </a:xfrm>
          <a:prstGeom prst="rect">
            <a:avLst/>
          </a:prstGeom>
          <a:gradFill>
            <a:gsLst>
              <a:gs pos="0">
                <a:srgbClr val="FF9C8E"/>
              </a:gs>
              <a:gs pos="35000">
                <a:srgbClr val="FFBAB1"/>
              </a:gs>
              <a:gs pos="100000">
                <a:srgbClr val="FFE3DF"/>
              </a:gs>
            </a:gsLst>
            <a:lin ang="16200000" scaled="0"/>
          </a:gradFill>
          <a:ln w="9525" cap="flat" cmpd="sng">
            <a:solidFill>
              <a:srgbClr val="D34412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000000"/>
              </a:buClr>
              <a:buSzPts val="18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ВИДЫ КРИТЕРИАЛЬНОГО ОЦЕНИВАНИЯ</a:t>
            </a:r>
            <a:endParaRPr/>
          </a:p>
        </p:txBody>
      </p:sp>
      <p:sp>
        <p:nvSpPr>
          <p:cNvPr id="168" name="Google Shape;168;p21"/>
          <p:cNvSpPr txBox="1"/>
          <p:nvPr/>
        </p:nvSpPr>
        <p:spPr>
          <a:xfrm>
            <a:off x="1835150" y="957262"/>
            <a:ext cx="8521700" cy="1200150"/>
          </a:xfrm>
          <a:prstGeom prst="rect">
            <a:avLst/>
          </a:prstGeom>
          <a:gradFill>
            <a:gsLst>
              <a:gs pos="0">
                <a:srgbClr val="FF9C8E"/>
              </a:gs>
              <a:gs pos="35000">
                <a:srgbClr val="FFBAB1"/>
              </a:gs>
              <a:gs pos="100000">
                <a:srgbClr val="FFE3DF"/>
              </a:gs>
            </a:gsLst>
            <a:lin ang="16200000" scaled="0"/>
          </a:gradFill>
          <a:ln w="9525" cap="flat" cmpd="sng">
            <a:solidFill>
              <a:srgbClr val="D34412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20000" dir="540000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>
              <a:buClr>
                <a:srgbClr val="000000"/>
              </a:buClr>
              <a:buSzPts val="1800"/>
            </a:pP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Критериальное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оценивание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процесс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основанный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сравнении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учебных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достижений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учащихся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с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чётко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определёнными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коллективно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выработанными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критериями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соответствующими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целям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содержанию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образования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понятными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для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учащихся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родителей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lang="en-US" i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педагогов</a:t>
            </a:r>
            <a:r>
              <a:rPr lang="en-US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B3B2EBD-2748-4AE2-8BCF-0AF8C3571E2B}"/>
              </a:ext>
            </a:extLst>
          </p:cNvPr>
          <p:cNvSpPr/>
          <p:nvPr/>
        </p:nvSpPr>
        <p:spPr>
          <a:xfrm>
            <a:off x="4637088" y="3322638"/>
            <a:ext cx="2635250" cy="1016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ru-RU" sz="2000" i="1" dirty="0">
                <a:solidFill>
                  <a:srgbClr val="FF0000"/>
                </a:solidFill>
                <a:latin typeface="Arial Black" pitchFamily="34" charset="0"/>
              </a:rPr>
              <a:t>Технология </a:t>
            </a:r>
          </a:p>
          <a:p>
            <a:pPr algn="ctr" eaLnBrk="1" hangingPunct="1">
              <a:defRPr/>
            </a:pPr>
            <a:r>
              <a:rPr lang="ru-RU" sz="2000" i="1" dirty="0" err="1">
                <a:solidFill>
                  <a:srgbClr val="FF0000"/>
                </a:solidFill>
                <a:latin typeface="Arial Black" pitchFamily="34" charset="0"/>
              </a:rPr>
              <a:t>критериального</a:t>
            </a:r>
            <a:r>
              <a:rPr lang="ru-RU" sz="2000" i="1" dirty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  <a:p>
            <a:pPr algn="ctr" eaLnBrk="1" hangingPunct="1">
              <a:defRPr/>
            </a:pPr>
            <a:r>
              <a:rPr lang="ru-RU" sz="2000" i="1" dirty="0">
                <a:solidFill>
                  <a:srgbClr val="FF0000"/>
                </a:solidFill>
                <a:latin typeface="Arial Black" pitchFamily="34" charset="0"/>
              </a:rPr>
              <a:t>оценивания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7DEAEF4-25F5-4F42-A9D2-C85C24077072}"/>
              </a:ext>
            </a:extLst>
          </p:cNvPr>
          <p:cNvSpPr/>
          <p:nvPr/>
        </p:nvSpPr>
        <p:spPr>
          <a:xfrm>
            <a:off x="4164013" y="339725"/>
            <a:ext cx="3527425" cy="12001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Систематизировать, углублять, </a:t>
            </a:r>
          </a:p>
          <a:p>
            <a:pPr algn="ctr" eaLnBrk="1" hangingPunct="1">
              <a:defRPr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закреплять </a:t>
            </a:r>
          </a:p>
          <a:p>
            <a:pPr algn="ctr" eaLnBrk="1" hangingPunct="1">
              <a:defRPr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знания учащихся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BFA9504-36DC-4CE9-A0D5-914F8E2D11E1}"/>
              </a:ext>
            </a:extLst>
          </p:cNvPr>
          <p:cNvSpPr/>
          <p:nvPr/>
        </p:nvSpPr>
        <p:spPr>
          <a:xfrm>
            <a:off x="8324850" y="1493838"/>
            <a:ext cx="3078163" cy="17541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Обеспечить прочность запоминания, тренировать учащихся в выдержке и самообладании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FA57424-2849-434E-9354-EE974320416C}"/>
              </a:ext>
            </a:extLst>
          </p:cNvPr>
          <p:cNvSpPr/>
          <p:nvPr/>
        </p:nvSpPr>
        <p:spPr>
          <a:xfrm>
            <a:off x="8391525" y="3738563"/>
            <a:ext cx="3011488" cy="14779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Способствовать систематизации саморазвития одаренных  учащихся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7985F45-4CC6-4E0A-9B9A-52302B8C7B67}"/>
              </a:ext>
            </a:extLst>
          </p:cNvPr>
          <p:cNvSpPr/>
          <p:nvPr/>
        </p:nvSpPr>
        <p:spPr>
          <a:xfrm>
            <a:off x="3181350" y="5791200"/>
            <a:ext cx="5438775" cy="647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>
                <a:latin typeface="Arial Black" pitchFamily="34" charset="0"/>
              </a:rPr>
              <a:t>Управлять процессом усвоения знаний </a:t>
            </a:r>
          </a:p>
          <a:p>
            <a:pPr algn="ctr">
              <a:defRPr/>
            </a:pPr>
            <a:r>
              <a:rPr lang="ru-RU" b="1" dirty="0">
                <a:latin typeface="Arial Black" pitchFamily="34" charset="0"/>
              </a:rPr>
              <a:t>учащихся  в процессе обучения 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0177158-CDE2-4FB2-92A5-233D1FE602BF}"/>
              </a:ext>
            </a:extLst>
          </p:cNvPr>
          <p:cNvSpPr/>
          <p:nvPr/>
        </p:nvSpPr>
        <p:spPr>
          <a:xfrm>
            <a:off x="373063" y="3619500"/>
            <a:ext cx="3011487" cy="17557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Развивать познавательные способности, критическое мышление  внимание и память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8CB8B4A-AF14-4C80-A1A1-74808941D608}"/>
              </a:ext>
            </a:extLst>
          </p:cNvPr>
          <p:cNvSpPr/>
          <p:nvPr/>
        </p:nvSpPr>
        <p:spPr>
          <a:xfrm>
            <a:off x="322263" y="1354138"/>
            <a:ext cx="3062287" cy="17240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latin typeface="Arial Black" pitchFamily="34" charset="0"/>
              </a:rPr>
              <a:t>Повысить учебную мотивацию учащихся, снять эмоциональный негатив с оценки</a:t>
            </a:r>
          </a:p>
          <a:p>
            <a:pPr algn="ctr">
              <a:defRPr/>
            </a:pP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CC94BD93-9C5B-4431-86A6-EDE14BD55BF2}"/>
              </a:ext>
            </a:extLst>
          </p:cNvPr>
          <p:cNvCxnSpPr>
            <a:cxnSpLocks/>
          </p:cNvCxnSpPr>
          <p:nvPr/>
        </p:nvCxnSpPr>
        <p:spPr>
          <a:xfrm flipH="1" flipV="1">
            <a:off x="5927725" y="1539876"/>
            <a:ext cx="26988" cy="160867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35EDA778-A41A-494D-8EA6-6E78CD118DD3}"/>
              </a:ext>
            </a:extLst>
          </p:cNvPr>
          <p:cNvCxnSpPr>
            <a:cxnSpLocks/>
          </p:cNvCxnSpPr>
          <p:nvPr/>
        </p:nvCxnSpPr>
        <p:spPr>
          <a:xfrm flipV="1">
            <a:off x="7479547" y="2370932"/>
            <a:ext cx="750053" cy="1200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0116FE82-9184-454D-BBD5-733D5378526B}"/>
              </a:ext>
            </a:extLst>
          </p:cNvPr>
          <p:cNvCxnSpPr>
            <a:cxnSpLocks/>
          </p:cNvCxnSpPr>
          <p:nvPr/>
        </p:nvCxnSpPr>
        <p:spPr>
          <a:xfrm>
            <a:off x="7447175" y="4290350"/>
            <a:ext cx="944350" cy="781713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A47916B9-064C-450F-A8E0-10FF93EB85A0}"/>
              </a:ext>
            </a:extLst>
          </p:cNvPr>
          <p:cNvCxnSpPr>
            <a:cxnSpLocks/>
          </p:cNvCxnSpPr>
          <p:nvPr/>
        </p:nvCxnSpPr>
        <p:spPr>
          <a:xfrm>
            <a:off x="6096000" y="4515439"/>
            <a:ext cx="0" cy="118777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28A35213-9FCC-4F79-9527-566583142206}"/>
              </a:ext>
            </a:extLst>
          </p:cNvPr>
          <p:cNvCxnSpPr/>
          <p:nvPr/>
        </p:nvCxnSpPr>
        <p:spPr>
          <a:xfrm flipH="1" flipV="1">
            <a:off x="5927725" y="1539875"/>
            <a:ext cx="26988" cy="1782763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365439FC-57FE-4877-937F-2855DD7E6C66}"/>
              </a:ext>
            </a:extLst>
          </p:cNvPr>
          <p:cNvCxnSpPr>
            <a:cxnSpLocks/>
          </p:cNvCxnSpPr>
          <p:nvPr/>
        </p:nvCxnSpPr>
        <p:spPr>
          <a:xfrm flipH="1">
            <a:off x="3479801" y="3921551"/>
            <a:ext cx="1023936" cy="50507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A5064F78-72CE-4001-A706-873FA3596482}"/>
              </a:ext>
            </a:extLst>
          </p:cNvPr>
          <p:cNvCxnSpPr>
            <a:cxnSpLocks/>
          </p:cNvCxnSpPr>
          <p:nvPr/>
        </p:nvCxnSpPr>
        <p:spPr>
          <a:xfrm flipH="1" flipV="1">
            <a:off x="3557589" y="1762813"/>
            <a:ext cx="1485751" cy="138574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924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86;p24">
            <a:extLst>
              <a:ext uri="{FF2B5EF4-FFF2-40B4-BE49-F238E27FC236}">
                <a16:creationId xmlns:a16="http://schemas.microsoft.com/office/drawing/2014/main" id="{311D4A32-3216-456D-B7A4-28E3B11E094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b="0" i="0" u="sng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Техники</a:t>
            </a:r>
            <a:r>
              <a:rPr lang="en-US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b="0" i="0" u="sng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обеспечивающие</a:t>
            </a:r>
            <a:r>
              <a:rPr lang="en-US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0" i="0" u="sng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обратную</a:t>
            </a:r>
            <a:r>
              <a:rPr lang="en-US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0" i="0" u="sng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связь</a:t>
            </a:r>
            <a:r>
              <a:rPr lang="en-US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0" i="0" u="sng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для</a:t>
            </a:r>
            <a:r>
              <a:rPr lang="en-US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0" i="0" u="sng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учителей</a:t>
            </a:r>
            <a:r>
              <a:rPr lang="en-US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b="0" i="0" u="sng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учеников</a:t>
            </a:r>
            <a:r>
              <a:rPr lang="en-US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lang="en-US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составление</a:t>
            </a:r>
            <a:r>
              <a:rPr lang="en-US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тестовых</a:t>
            </a:r>
            <a:r>
              <a:rPr lang="en-US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вопросов</a:t>
            </a:r>
            <a:r>
              <a:rPr lang="en-US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недельный</a:t>
            </a:r>
            <a:r>
              <a:rPr lang="en-US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отчет</a:t>
            </a:r>
            <a:r>
              <a:rPr lang="en-US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карты</a:t>
            </a:r>
            <a:r>
              <a:rPr lang="en-US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понятий</a:t>
            </a:r>
            <a:r>
              <a:rPr lang="en-US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оценка</a:t>
            </a:r>
            <a:r>
              <a:rPr lang="en-US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экзамена</a:t>
            </a:r>
            <a:r>
              <a:rPr lang="en-US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учениками</a:t>
            </a:r>
            <a:r>
              <a:rPr lang="en-US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мини-обзор</a:t>
            </a:r>
            <a:r>
              <a:rPr lang="ru-RU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 </a:t>
            </a:r>
            <a:r>
              <a:rPr lang="en-US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др</a:t>
            </a:r>
            <a:r>
              <a:rPr lang="en-US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.)</a:t>
            </a:r>
            <a:endParaRPr lang="ru-RU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endParaRPr lang="ru-RU" dirty="0">
              <a:solidFill>
                <a:schemeClr val="dk1"/>
              </a:solidFill>
              <a:latin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endParaRPr lang="ru-RU" dirty="0">
              <a:solidFill>
                <a:schemeClr val="dk1"/>
              </a:solidFill>
              <a:latin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b="0" i="0" u="sng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Рефлексивные</a:t>
            </a:r>
            <a:r>
              <a:rPr lang="en-US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0" i="0" u="sng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оценочные</a:t>
            </a:r>
            <a:r>
              <a:rPr lang="en-US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0" i="0" u="sng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техники</a:t>
            </a:r>
            <a:r>
              <a:rPr lang="en-US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lang="en-US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опросники</a:t>
            </a:r>
            <a:r>
              <a:rPr lang="en-US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оценочные</a:t>
            </a:r>
            <a:r>
              <a:rPr lang="en-US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рубрики</a:t>
            </a:r>
            <a:r>
              <a:rPr lang="en-US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рефлексия</a:t>
            </a:r>
            <a:r>
              <a:rPr lang="en-US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саморефлексия</a:t>
            </a:r>
            <a:r>
              <a:rPr lang="en-US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др</a:t>
            </a:r>
            <a:r>
              <a:rPr lang="en-US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.).</a:t>
            </a:r>
            <a:endParaRPr dirty="0"/>
          </a:p>
          <a:p>
            <a:pPr marL="342900" marR="0" lvl="0" indent="-2032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Google Shape;185;p24">
            <a:extLst>
              <a:ext uri="{FF2B5EF4-FFF2-40B4-BE49-F238E27FC236}">
                <a16:creationId xmlns:a16="http://schemas.microsoft.com/office/drawing/2014/main" id="{58A91100-3CDB-47AB-9D8C-CD0D3853F99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Оценочные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техники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формативного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оценивания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15411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53C351A-64EB-48BB-B9CB-ABB0199B2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511" y="188536"/>
            <a:ext cx="11033289" cy="6391373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ru-RU" sz="3300" b="1" dirty="0"/>
              <a:t>Теория и практика показала насколько важно осознание того факта, что ученики должны понимать, каких достижений мы от них ожидаем при оценивании и, что наиболее важно, какими критериями при этом пользуемся.</a:t>
            </a:r>
          </a:p>
          <a:p>
            <a:pPr algn="just">
              <a:lnSpc>
                <a:spcPct val="170000"/>
              </a:lnSpc>
            </a:pPr>
            <a:r>
              <a:rPr lang="ru-RU" sz="3300" b="1" dirty="0"/>
              <a:t> Очень важно, чтобы данные критерии были сформулированы на простом, понятном учащимся языке.</a:t>
            </a:r>
          </a:p>
          <a:p>
            <a:r>
              <a:rPr lang="ru-RU" sz="3800" dirty="0"/>
              <a:t> При составлении учебных заданий, учитель также  разрабатывает критерии к выполнению задания. </a:t>
            </a:r>
          </a:p>
          <a:p>
            <a:pPr marL="0" indent="0">
              <a:buNone/>
            </a:pPr>
            <a:r>
              <a:rPr lang="ru-RU" sz="3800" dirty="0">
                <a:solidFill>
                  <a:srgbClr val="0070C0"/>
                </a:solidFill>
              </a:rPr>
              <a:t> Например,</a:t>
            </a:r>
            <a:r>
              <a:rPr lang="ru-RU" sz="3800" b="1" dirty="0">
                <a:solidFill>
                  <a:srgbClr val="0070C0"/>
                </a:solidFill>
              </a:rPr>
              <a:t> </a:t>
            </a:r>
            <a:r>
              <a:rPr lang="ru-RU" sz="3800" dirty="0">
                <a:solidFill>
                  <a:srgbClr val="0070C0"/>
                </a:solidFill>
              </a:rPr>
              <a:t>Домашнее задание: Написать политический портрет Юстиниана </a:t>
            </a:r>
            <a:r>
              <a:rPr lang="en-US" sz="3800" dirty="0">
                <a:solidFill>
                  <a:srgbClr val="0070C0"/>
                </a:solidFill>
              </a:rPr>
              <a:t>I </a:t>
            </a:r>
            <a:r>
              <a:rPr lang="ru-RU" sz="3800" dirty="0">
                <a:solidFill>
                  <a:srgbClr val="0070C0"/>
                </a:solidFill>
              </a:rPr>
              <a:t>(6 класс) </a:t>
            </a:r>
          </a:p>
          <a:p>
            <a:r>
              <a:rPr lang="ru-RU" sz="3800" b="1" dirty="0">
                <a:solidFill>
                  <a:srgbClr val="0070C0"/>
                </a:solidFill>
              </a:rPr>
              <a:t>Критерии оценивания:    </a:t>
            </a:r>
            <a:endParaRPr lang="ru-RU" sz="3800" dirty="0">
              <a:solidFill>
                <a:srgbClr val="0070C0"/>
              </a:solidFill>
            </a:endParaRPr>
          </a:p>
          <a:p>
            <a:pPr lvl="0"/>
            <a:r>
              <a:rPr lang="ru-RU" sz="3800" dirty="0">
                <a:solidFill>
                  <a:srgbClr val="0070C0"/>
                </a:solidFill>
              </a:rPr>
              <a:t>Описание личных качеств императора</a:t>
            </a:r>
          </a:p>
          <a:p>
            <a:pPr marL="0" indent="0">
              <a:buNone/>
            </a:pPr>
            <a:r>
              <a:rPr lang="ru-RU" sz="3800" dirty="0">
                <a:solidFill>
                  <a:srgbClr val="0070C0"/>
                </a:solidFill>
              </a:rPr>
              <a:t>  1балл –одно качество     2балла – два качества     3 балла – три качества </a:t>
            </a:r>
          </a:p>
          <a:p>
            <a:r>
              <a:rPr lang="ru-RU" sz="3800" dirty="0">
                <a:solidFill>
                  <a:srgbClr val="0070C0"/>
                </a:solidFill>
              </a:rPr>
              <a:t>2. Каких результатов добился во внутренней политике? </a:t>
            </a:r>
          </a:p>
          <a:p>
            <a:pPr marL="0" indent="0">
              <a:buNone/>
            </a:pPr>
            <a:r>
              <a:rPr lang="ru-RU" sz="3800" dirty="0">
                <a:solidFill>
                  <a:srgbClr val="0070C0"/>
                </a:solidFill>
              </a:rPr>
              <a:t>  1 результат – 1 балл       2 результата – 2балла        3 результата – 3 балла</a:t>
            </a:r>
          </a:p>
          <a:p>
            <a:r>
              <a:rPr lang="ru-RU" sz="3800" dirty="0">
                <a:solidFill>
                  <a:srgbClr val="0070C0"/>
                </a:solidFill>
              </a:rPr>
              <a:t>3. Каких результатов добился во внешней политике?</a:t>
            </a:r>
          </a:p>
          <a:p>
            <a:pPr marL="0" indent="0">
              <a:buNone/>
            </a:pPr>
            <a:r>
              <a:rPr lang="ru-RU" sz="3800" dirty="0">
                <a:solidFill>
                  <a:srgbClr val="0070C0"/>
                </a:solidFill>
              </a:rPr>
              <a:t> 1 результат – 1 балл     2 результата – 2балла        3 результата – 3 балла</a:t>
            </a:r>
          </a:p>
          <a:p>
            <a:r>
              <a:rPr lang="ru-RU" sz="3800" dirty="0">
                <a:solidFill>
                  <a:srgbClr val="0070C0"/>
                </a:solidFill>
              </a:rPr>
              <a:t>8-9 баллов на отметку «5»     6,5 – 7,5 баллов на отметку «4» </a:t>
            </a:r>
          </a:p>
          <a:p>
            <a:r>
              <a:rPr lang="ru-RU" sz="3800" dirty="0">
                <a:solidFill>
                  <a:srgbClr val="0070C0"/>
                </a:solidFill>
              </a:rPr>
              <a:t>4,5 – 6 баллов на отметку «3»</a:t>
            </a:r>
          </a:p>
          <a:p>
            <a:pPr marL="0" indent="0">
              <a:buNone/>
            </a:pPr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Довольно часто ученики, получив оценку, говорят: «А почему мне поставили «4», а Диме «5». Ученики должны понимать, каких достижений мы от них ожидаем при оценивании и, что наиболее важно, какими критериями при этом пользуемся. Описание желаемых учебных результатов – это основа критериев для оценки работы</a:t>
            </a:r>
          </a:p>
          <a:p>
            <a:r>
              <a:rPr lang="ru-RU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Это позволяет учителю и ученику определить, к какому уровню относится данная работа, и какой балл она получает. Анализируя работу на основании критериев / описаний ученик и учитель определят, в чём недостатки конкретной работы, чего ему не хватает, чтобы достичь образцового уровня.</a:t>
            </a:r>
          </a:p>
        </p:txBody>
      </p:sp>
    </p:spTree>
    <p:extLst>
      <p:ext uri="{BB962C8B-B14F-4D97-AF65-F5344CB8AC3E}">
        <p14:creationId xmlns:p14="http://schemas.microsoft.com/office/powerpoint/2010/main" val="348496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557ACEC-314F-4641-8ADB-EC45E6BD4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fontAlgn="t">
              <a:buNone/>
            </a:pPr>
            <a:r>
              <a:rPr lang="en-US" dirty="0" err="1"/>
              <a:t>Учителям</a:t>
            </a:r>
            <a:r>
              <a:rPr lang="ru-RU" dirty="0"/>
              <a:t> позволяет:</a:t>
            </a:r>
          </a:p>
          <a:p>
            <a:pPr fontAlgn="t"/>
            <a:r>
              <a:rPr lang="en-US" dirty="0" err="1"/>
              <a:t>Разработать</a:t>
            </a:r>
            <a:r>
              <a:rPr lang="en-US" dirty="0"/>
              <a:t> </a:t>
            </a:r>
            <a:r>
              <a:rPr lang="en-US" dirty="0" err="1"/>
              <a:t>критерии</a:t>
            </a:r>
            <a:r>
              <a:rPr lang="en-US" dirty="0"/>
              <a:t>, </a:t>
            </a:r>
            <a:r>
              <a:rPr lang="en-US" dirty="0" err="1"/>
              <a:t>способствующие</a:t>
            </a:r>
            <a:r>
              <a:rPr lang="en-US" dirty="0"/>
              <a:t>     </a:t>
            </a:r>
            <a:r>
              <a:rPr lang="en-US" dirty="0" err="1"/>
              <a:t>получению</a:t>
            </a:r>
            <a:r>
              <a:rPr lang="en-US" dirty="0"/>
              <a:t> </a:t>
            </a:r>
            <a:r>
              <a:rPr lang="en-US" dirty="0" err="1"/>
              <a:t>качественных</a:t>
            </a:r>
            <a:r>
              <a:rPr lang="en-US" dirty="0"/>
              <a:t> </a:t>
            </a:r>
            <a:r>
              <a:rPr lang="en-US" dirty="0" err="1"/>
              <a:t>результатов</a:t>
            </a:r>
            <a:r>
              <a:rPr lang="en-US" dirty="0"/>
              <a:t>;</a:t>
            </a:r>
            <a:endParaRPr lang="ru-RU" dirty="0"/>
          </a:p>
          <a:p>
            <a:pPr fontAlgn="t"/>
            <a:r>
              <a:rPr lang="en-US" dirty="0" err="1"/>
              <a:t>Иметь</a:t>
            </a:r>
            <a:r>
              <a:rPr lang="en-US" dirty="0"/>
              <a:t> </a:t>
            </a:r>
            <a:r>
              <a:rPr lang="en-US" dirty="0" err="1"/>
              <a:t>оперативную</a:t>
            </a:r>
            <a:r>
              <a:rPr lang="en-US" dirty="0"/>
              <a:t> </a:t>
            </a:r>
            <a:r>
              <a:rPr lang="en-US" dirty="0" err="1"/>
              <a:t>информацию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анализа</a:t>
            </a:r>
            <a:r>
              <a:rPr lang="en-US" dirty="0"/>
              <a:t> и </a:t>
            </a:r>
            <a:r>
              <a:rPr lang="en-US" dirty="0" err="1"/>
              <a:t>планирования</a:t>
            </a:r>
            <a:r>
              <a:rPr lang="en-US" dirty="0"/>
              <a:t> </a:t>
            </a:r>
            <a:r>
              <a:rPr lang="en-US" dirty="0" err="1"/>
              <a:t>своей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;</a:t>
            </a:r>
            <a:endParaRPr lang="ru-RU" dirty="0"/>
          </a:p>
          <a:p>
            <a:pPr fontAlgn="t"/>
            <a:r>
              <a:rPr lang="en-US" dirty="0" err="1"/>
              <a:t>Улучшить</a:t>
            </a:r>
            <a:r>
              <a:rPr lang="en-US" dirty="0"/>
              <a:t> </a:t>
            </a:r>
            <a:r>
              <a:rPr lang="en-US" dirty="0" err="1"/>
              <a:t>качество</a:t>
            </a:r>
            <a:r>
              <a:rPr lang="en-US" dirty="0"/>
              <a:t> </a:t>
            </a:r>
            <a:r>
              <a:rPr lang="en-US" dirty="0" err="1"/>
              <a:t>преподавания</a:t>
            </a:r>
            <a:r>
              <a:rPr lang="en-US" dirty="0"/>
              <a:t> и </a:t>
            </a:r>
            <a:r>
              <a:rPr lang="en-US" dirty="0" err="1"/>
              <a:t>обучения</a:t>
            </a:r>
            <a:r>
              <a:rPr lang="en-US" dirty="0"/>
              <a:t>;</a:t>
            </a:r>
            <a:endParaRPr lang="ru-RU" dirty="0"/>
          </a:p>
          <a:p>
            <a:pPr fontAlgn="t"/>
            <a:r>
              <a:rPr lang="en-US" dirty="0" err="1"/>
              <a:t>Выстраивать</a:t>
            </a:r>
            <a:r>
              <a:rPr lang="en-US" dirty="0"/>
              <a:t> </a:t>
            </a:r>
            <a:r>
              <a:rPr lang="en-US" dirty="0" err="1"/>
              <a:t>индивидуальную</a:t>
            </a:r>
            <a:r>
              <a:rPr lang="en-US" dirty="0"/>
              <a:t> </a:t>
            </a:r>
            <a:r>
              <a:rPr lang="en-US" dirty="0" err="1"/>
              <a:t>траекторию</a:t>
            </a:r>
            <a:r>
              <a:rPr lang="en-US" dirty="0"/>
              <a:t> </a:t>
            </a:r>
            <a:r>
              <a:rPr lang="en-US" dirty="0" err="1"/>
              <a:t>обучения</a:t>
            </a:r>
            <a:r>
              <a:rPr lang="en-US" dirty="0"/>
              <a:t> </a:t>
            </a:r>
            <a:r>
              <a:rPr lang="en-US" dirty="0" err="1"/>
              <a:t>каждого</a:t>
            </a:r>
            <a:r>
              <a:rPr lang="en-US" dirty="0"/>
              <a:t> </a:t>
            </a:r>
            <a:r>
              <a:rPr lang="en-US" dirty="0" err="1"/>
              <a:t>ученика</a:t>
            </a:r>
            <a:r>
              <a:rPr lang="en-US" dirty="0"/>
              <a:t> с </a:t>
            </a:r>
            <a:r>
              <a:rPr lang="en-US" dirty="0" err="1"/>
              <a:t>учетом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индивидуальных</a:t>
            </a:r>
            <a:r>
              <a:rPr lang="en-US" dirty="0"/>
              <a:t> </a:t>
            </a:r>
            <a:r>
              <a:rPr lang="en-US" dirty="0" err="1"/>
              <a:t>способностей</a:t>
            </a:r>
            <a:r>
              <a:rPr lang="en-US" dirty="0"/>
              <a:t>,</a:t>
            </a:r>
            <a:endParaRPr lang="ru-RU" dirty="0"/>
          </a:p>
          <a:p>
            <a:pPr fontAlgn="t"/>
            <a:r>
              <a:rPr lang="en-US" dirty="0" err="1"/>
              <a:t>Использовать</a:t>
            </a:r>
            <a:r>
              <a:rPr lang="en-US" dirty="0"/>
              <a:t> </a:t>
            </a:r>
            <a:r>
              <a:rPr lang="en-US" dirty="0" err="1"/>
              <a:t>разнообразные</a:t>
            </a:r>
            <a:r>
              <a:rPr lang="en-US" dirty="0"/>
              <a:t> </a:t>
            </a:r>
            <a:r>
              <a:rPr lang="en-US" dirty="0" err="1"/>
              <a:t>методы</a:t>
            </a:r>
            <a:r>
              <a:rPr lang="en-US" dirty="0"/>
              <a:t> </a:t>
            </a:r>
            <a:r>
              <a:rPr lang="en-US" dirty="0" err="1"/>
              <a:t>обучения</a:t>
            </a:r>
            <a:r>
              <a:rPr lang="en-US" dirty="0"/>
              <a:t>  и </a:t>
            </a:r>
            <a:r>
              <a:rPr lang="en-US" dirty="0" err="1"/>
              <a:t>инструменты</a:t>
            </a:r>
            <a:r>
              <a:rPr lang="en-US" dirty="0"/>
              <a:t> </a:t>
            </a:r>
            <a:r>
              <a:rPr lang="en-US" dirty="0" err="1"/>
              <a:t>оценивания</a:t>
            </a:r>
            <a:r>
              <a:rPr lang="en-US" dirty="0"/>
              <a:t>;</a:t>
            </a:r>
            <a:endParaRPr lang="ru-RU" dirty="0"/>
          </a:p>
          <a:p>
            <a:pPr fontAlgn="t"/>
            <a:r>
              <a:rPr lang="en-US" dirty="0" err="1"/>
              <a:t>Вносить</a:t>
            </a:r>
            <a:r>
              <a:rPr lang="en-US" dirty="0"/>
              <a:t> </a:t>
            </a:r>
            <a:r>
              <a:rPr lang="en-US" dirty="0" err="1"/>
              <a:t>предложения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совершенствованию</a:t>
            </a:r>
            <a:r>
              <a:rPr lang="en-US" dirty="0"/>
              <a:t> </a:t>
            </a:r>
            <a:r>
              <a:rPr lang="en-US" dirty="0" err="1"/>
              <a:t>содержания</a:t>
            </a:r>
            <a:r>
              <a:rPr lang="en-US" dirty="0"/>
              <a:t> </a:t>
            </a:r>
            <a:r>
              <a:rPr lang="en-US" dirty="0" err="1"/>
              <a:t>учебной</a:t>
            </a:r>
            <a:r>
              <a:rPr lang="en-US" dirty="0"/>
              <a:t> </a:t>
            </a:r>
            <a:r>
              <a:rPr lang="en-US" dirty="0" err="1"/>
              <a:t>программы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2C15507F-123E-4AC6-907D-FAF0B511C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Практическая значимость </a:t>
            </a:r>
            <a:r>
              <a:rPr lang="ru-RU" dirty="0" err="1"/>
              <a:t>критериального</a:t>
            </a:r>
            <a:r>
              <a:rPr lang="ru-RU" dirty="0"/>
              <a:t> оценивания</a:t>
            </a:r>
          </a:p>
        </p:txBody>
      </p:sp>
    </p:spTree>
    <p:extLst>
      <p:ext uri="{BB962C8B-B14F-4D97-AF65-F5344CB8AC3E}">
        <p14:creationId xmlns:p14="http://schemas.microsoft.com/office/powerpoint/2010/main" val="4110035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826D69D-6748-4784-996F-24509A036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t">
              <a:buNone/>
            </a:pPr>
            <a:r>
              <a:rPr lang="en-US" dirty="0" err="1"/>
              <a:t>Учащимся</a:t>
            </a:r>
            <a:endParaRPr lang="ru-RU" dirty="0"/>
          </a:p>
          <a:p>
            <a:pPr fontAlgn="t"/>
            <a:r>
              <a:rPr lang="en-US" dirty="0" err="1"/>
              <a:t>Использовать</a:t>
            </a:r>
            <a:r>
              <a:rPr lang="en-US" dirty="0"/>
              <a:t> </a:t>
            </a:r>
            <a:r>
              <a:rPr lang="en-US" dirty="0" err="1"/>
              <a:t>многообразие</a:t>
            </a:r>
            <a:r>
              <a:rPr lang="en-US" dirty="0"/>
              <a:t> </a:t>
            </a:r>
            <a:r>
              <a:rPr lang="en-US" dirty="0" err="1"/>
              <a:t>стилей</a:t>
            </a:r>
            <a:r>
              <a:rPr lang="en-US" dirty="0"/>
              <a:t> </a:t>
            </a:r>
            <a:r>
              <a:rPr lang="en-US" dirty="0" err="1"/>
              <a:t>обучения</a:t>
            </a:r>
            <a:r>
              <a:rPr lang="en-US" dirty="0"/>
              <a:t>, </a:t>
            </a:r>
            <a:r>
              <a:rPr lang="en-US" dirty="0" err="1"/>
              <a:t>типов</a:t>
            </a:r>
            <a:r>
              <a:rPr lang="en-US" dirty="0"/>
              <a:t> </a:t>
            </a:r>
            <a:r>
              <a:rPr lang="en-US" dirty="0" err="1"/>
              <a:t>мыслительной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и </a:t>
            </a:r>
            <a:r>
              <a:rPr lang="en-US" dirty="0" err="1"/>
              <a:t>способностей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подтверждения</a:t>
            </a:r>
            <a:r>
              <a:rPr lang="en-US" dirty="0"/>
              <a:t> </a:t>
            </a:r>
            <a:r>
              <a:rPr lang="en-US" dirty="0" err="1"/>
              <a:t>результатов</a:t>
            </a:r>
            <a:r>
              <a:rPr lang="en-US" dirty="0"/>
              <a:t> </a:t>
            </a:r>
            <a:r>
              <a:rPr lang="en-US" dirty="0" err="1"/>
              <a:t>обучения</a:t>
            </a:r>
            <a:r>
              <a:rPr lang="en-US" dirty="0"/>
              <a:t>;</a:t>
            </a:r>
            <a:endParaRPr lang="ru-RU" dirty="0"/>
          </a:p>
          <a:p>
            <a:pPr fontAlgn="t"/>
            <a:r>
              <a:rPr lang="en-US" dirty="0" err="1"/>
              <a:t>Знать</a:t>
            </a:r>
            <a:r>
              <a:rPr lang="en-US" dirty="0"/>
              <a:t> и </a:t>
            </a:r>
            <a:r>
              <a:rPr lang="en-US" dirty="0" err="1"/>
              <a:t>понимать</a:t>
            </a:r>
            <a:r>
              <a:rPr lang="en-US" dirty="0"/>
              <a:t> </a:t>
            </a:r>
            <a:r>
              <a:rPr lang="en-US" dirty="0" err="1"/>
              <a:t>критерии</a:t>
            </a:r>
            <a:r>
              <a:rPr lang="en-US" dirty="0"/>
              <a:t> </a:t>
            </a:r>
            <a:r>
              <a:rPr lang="en-US" dirty="0" err="1"/>
              <a:t>оценивания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прогнозирования</a:t>
            </a:r>
            <a:r>
              <a:rPr lang="en-US" dirty="0"/>
              <a:t>  </a:t>
            </a:r>
            <a:r>
              <a:rPr lang="en-US" dirty="0" err="1"/>
              <a:t>собственного</a:t>
            </a:r>
            <a:r>
              <a:rPr lang="en-US" dirty="0"/>
              <a:t> </a:t>
            </a:r>
            <a:r>
              <a:rPr lang="en-US" dirty="0" err="1"/>
              <a:t>результата</a:t>
            </a:r>
            <a:r>
              <a:rPr lang="en-US" dirty="0"/>
              <a:t> </a:t>
            </a:r>
            <a:r>
              <a:rPr lang="en-US" dirty="0" err="1"/>
              <a:t>обучения</a:t>
            </a:r>
            <a:r>
              <a:rPr lang="en-US" dirty="0"/>
              <a:t> и  </a:t>
            </a:r>
            <a:r>
              <a:rPr lang="en-US" dirty="0" err="1"/>
              <a:t>осознания</a:t>
            </a:r>
            <a:r>
              <a:rPr lang="en-US" dirty="0"/>
              <a:t> </a:t>
            </a:r>
            <a:r>
              <a:rPr lang="en-US" dirty="0" err="1"/>
              <a:t>успеха</a:t>
            </a:r>
            <a:r>
              <a:rPr lang="en-US" dirty="0"/>
              <a:t>;</a:t>
            </a:r>
            <a:endParaRPr lang="ru-RU" dirty="0"/>
          </a:p>
          <a:p>
            <a:pPr fontAlgn="t"/>
            <a:r>
              <a:rPr lang="en-US" dirty="0" err="1"/>
              <a:t>Участвовать</a:t>
            </a:r>
            <a:r>
              <a:rPr lang="en-US" dirty="0"/>
              <a:t> в </a:t>
            </a:r>
            <a:r>
              <a:rPr lang="en-US" dirty="0" err="1"/>
              <a:t>рефлексии</a:t>
            </a:r>
            <a:r>
              <a:rPr lang="en-US" dirty="0"/>
              <a:t>, </a:t>
            </a:r>
            <a:r>
              <a:rPr lang="en-US" dirty="0" err="1"/>
              <a:t>оценивая</a:t>
            </a:r>
            <a:r>
              <a:rPr lang="en-US" dirty="0"/>
              <a:t> </a:t>
            </a:r>
            <a:r>
              <a:rPr lang="en-US" dirty="0" err="1"/>
              <a:t>себя</a:t>
            </a:r>
            <a:r>
              <a:rPr lang="en-US" dirty="0"/>
              <a:t> и </a:t>
            </a:r>
            <a:r>
              <a:rPr lang="en-US" dirty="0" err="1"/>
              <a:t>своих</a:t>
            </a:r>
            <a:r>
              <a:rPr lang="en-US" dirty="0"/>
              <a:t> </a:t>
            </a:r>
            <a:r>
              <a:rPr lang="en-US" dirty="0" err="1"/>
              <a:t>сверстников</a:t>
            </a:r>
            <a:r>
              <a:rPr lang="en-US" dirty="0"/>
              <a:t>;</a:t>
            </a:r>
            <a:endParaRPr lang="ru-RU" dirty="0"/>
          </a:p>
          <a:p>
            <a:pPr fontAlgn="t"/>
            <a:r>
              <a:rPr lang="en-US" dirty="0" err="1"/>
              <a:t>Использовать</a:t>
            </a:r>
            <a:r>
              <a:rPr lang="en-US" dirty="0"/>
              <a:t> </a:t>
            </a:r>
            <a:r>
              <a:rPr lang="en-US" dirty="0" err="1"/>
              <a:t>знания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решения</a:t>
            </a:r>
            <a:r>
              <a:rPr lang="en-US" dirty="0"/>
              <a:t> </a:t>
            </a:r>
            <a:r>
              <a:rPr lang="en-US" dirty="0" err="1"/>
              <a:t>реальных</a:t>
            </a:r>
            <a:r>
              <a:rPr lang="en-US" dirty="0"/>
              <a:t> </a:t>
            </a:r>
            <a:r>
              <a:rPr lang="en-US" dirty="0" err="1"/>
              <a:t>задач</a:t>
            </a:r>
            <a:r>
              <a:rPr lang="en-US" dirty="0"/>
              <a:t>, </a:t>
            </a:r>
            <a:r>
              <a:rPr lang="en-US" dirty="0" err="1"/>
              <a:t>выражать</a:t>
            </a:r>
            <a:r>
              <a:rPr lang="en-US" dirty="0"/>
              <a:t> </a:t>
            </a:r>
            <a:r>
              <a:rPr lang="en-US" dirty="0" err="1"/>
              <a:t>разные</a:t>
            </a:r>
            <a:r>
              <a:rPr lang="en-US" dirty="0"/>
              <a:t> </a:t>
            </a:r>
            <a:r>
              <a:rPr lang="en-US" dirty="0" err="1"/>
              <a:t>точки</a:t>
            </a:r>
            <a:r>
              <a:rPr lang="en-US" dirty="0"/>
              <a:t> </a:t>
            </a:r>
            <a:r>
              <a:rPr lang="en-US" dirty="0" err="1"/>
              <a:t>зрения</a:t>
            </a:r>
            <a:r>
              <a:rPr lang="en-US" dirty="0"/>
              <a:t>, </a:t>
            </a:r>
            <a:r>
              <a:rPr lang="en-US" dirty="0" err="1"/>
              <a:t>критически</a:t>
            </a:r>
            <a:r>
              <a:rPr lang="en-US" dirty="0"/>
              <a:t> </a:t>
            </a:r>
            <a:r>
              <a:rPr lang="en-US" dirty="0" err="1"/>
              <a:t>мыслить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88098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903</Words>
  <Application>Microsoft Office PowerPoint</Application>
  <PresentationFormat>Широкоэкранный</PresentationFormat>
  <Paragraphs>93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Arial Narrow</vt:lpstr>
      <vt:lpstr>Calibri</vt:lpstr>
      <vt:lpstr>Calibri Light</vt:lpstr>
      <vt:lpstr>Noto Sans Symbols</vt:lpstr>
      <vt:lpstr>Times New Roman</vt:lpstr>
      <vt:lpstr>Тема Office</vt:lpstr>
      <vt:lpstr>   Технологии и инструменты критериального оценивания на уроках истории и обществознания при подготовке в ВПР и ГИА</vt:lpstr>
      <vt:lpstr>Презентация PowerPoint</vt:lpstr>
      <vt:lpstr>    Задачи оценивания</vt:lpstr>
      <vt:lpstr>Система критериального оценивания</vt:lpstr>
      <vt:lpstr>Презентация PowerPoint</vt:lpstr>
      <vt:lpstr>Оценочные техники  формативного оценивания</vt:lpstr>
      <vt:lpstr>Презентация PowerPoint</vt:lpstr>
      <vt:lpstr>Практическая значимость критериального оценивания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verh-</dc:creator>
  <cp:lastModifiedBy>verh-</cp:lastModifiedBy>
  <cp:revision>8</cp:revision>
  <dcterms:created xsi:type="dcterms:W3CDTF">2024-10-15T02:08:07Z</dcterms:created>
  <dcterms:modified xsi:type="dcterms:W3CDTF">2024-10-15T05:25:49Z</dcterms:modified>
</cp:coreProperties>
</file>